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2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jpg"/><Relationship Id="rId6" Type="http://schemas.openxmlformats.org/officeDocument/2006/relationships/image" Target="../media/image7.png"/><Relationship Id="rId7" Type="http://schemas.openxmlformats.org/officeDocument/2006/relationships/image" Target="../media/image8.jpg"/><Relationship Id="rId8" Type="http://schemas.openxmlformats.org/officeDocument/2006/relationships/image" Target="../media/image2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jpg"/><Relationship Id="rId4" Type="http://schemas.openxmlformats.org/officeDocument/2006/relationships/image" Target="../media/image11.png"/><Relationship Id="rId5" Type="http://schemas.openxmlformats.org/officeDocument/2006/relationships/image" Target="../media/image12.jpg"/><Relationship Id="rId6" Type="http://schemas.openxmlformats.org/officeDocument/2006/relationships/image" Target="../media/image13.png"/><Relationship Id="rId7" Type="http://schemas.openxmlformats.org/officeDocument/2006/relationships/image" Target="../media/image14.jpg"/><Relationship Id="rId8" Type="http://schemas.openxmlformats.org/officeDocument/2006/relationships/image" Target="../media/image2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jpg"/><Relationship Id="rId4" Type="http://schemas.openxmlformats.org/officeDocument/2006/relationships/image" Target="../media/image17.png"/><Relationship Id="rId5" Type="http://schemas.openxmlformats.org/officeDocument/2006/relationships/image" Target="../media/image18.jpg"/><Relationship Id="rId6" Type="http://schemas.openxmlformats.org/officeDocument/2006/relationships/image" Target="../media/image2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jpg"/><Relationship Id="rId4" Type="http://schemas.openxmlformats.org/officeDocument/2006/relationships/image" Target="../media/image21.png"/><Relationship Id="rId5" Type="http://schemas.openxmlformats.org/officeDocument/2006/relationships/image" Target="../media/image22.jpg"/><Relationship Id="rId6" Type="http://schemas.openxmlformats.org/officeDocument/2006/relationships/image" Target="../media/image2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image" Target="../media/image2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5" Type="http://schemas.openxmlformats.org/officeDocument/2006/relationships/image" Target="../media/image27.jpg"/><Relationship Id="rId6" Type="http://schemas.openxmlformats.org/officeDocument/2006/relationships/image" Target="../media/image2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19.png"/><Relationship Id="rId8" Type="http://schemas.openxmlformats.org/officeDocument/2006/relationships/image" Target="../media/image21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E3F1D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FBE8D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5A8F3C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5A8F3C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5200" b="0" lang="he-IL">
                <a:solidFill>
                  <a:srgbClr val="2B3A22"/>
                </a:solidFill>
                <a:latin typeface="Secular One"/>
                <a:cs typeface="Secular One"/>
              </a:rPr>
              <a:t>גדר, כבשה ואיש עם בעיה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5A8F3C"/>
                </a:solidFill>
                <a:latin typeface="Secular One"/>
                <a:cs typeface="Secular One"/>
              </a:rPr>
              <a:t>קפה דילמה: איך אני עובר/ת את הגדר?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cafe-cover-43294e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4800" y="8051400"/>
            <a:ext cx="6350400" cy="113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2000" b="0" lang="he-IL">
                <a:solidFill>
                  <a:srgbClr val="2B3A22"/>
                </a:solidFill>
                <a:latin typeface="Assistant SemiBold"/>
                <a:cs typeface="Assistant SemiBold"/>
              </a:rPr>
              <a:t>עשר כבשים, גדר אחת – וכל כבשה עוברת אותה אחרת. ואתם, איזו כבשה אתם?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חוסן הוא לא להעלים את הגדר – אלא לבחור איך לעבור אותה.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13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3F1D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BE8D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5A8F3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B3A22"/>
                </a:solidFill>
                <a:latin typeface="Secular One"/>
                <a:cs typeface="Secular One"/>
              </a:rPr>
              <a:t>מה הסיפור?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cafe-what-d2a3f6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איש אחד עבד כל היום וחשב על הבעיה שלו כל הלילה – עד שלא הצליח להירדם. הוא החליט לספור כבשים, ובנה להן גדר באמצע החדר. עכשיו גם לכבשים הייתה בעיה: כל כבשה עברה את הגדר בדרך אחרת. גם לנו יש "גדרות" – בלימודים, בחברה ובחדשות.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728400"/>
            <a:ext cx="3235680" cy="2268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5A8F3C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5620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5A8F3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5620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זו הגדר שלי?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7015680"/>
            <a:ext cx="287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מבחן קשה או חומר שלא מבינים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ריב או לחץ חברתי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חוסר ודאות ומצב ביטחוני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שינוי פתאומי בתוכניות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728400"/>
            <a:ext cx="3235680" cy="2268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5620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E8663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5620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השאלה?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7015680"/>
            <a:ext cx="287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כל כבשה היא סגנון התמודדות. אין כבשה "נכונה": לכל דרך יש יתרון ויש מחיר. השאלה היא איזו כבשה אני – ואיזו אני רוצה להיות.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9102240"/>
            <a:ext cx="6652800" cy="907200"/>
          </a:xfrm>
          <a:prstGeom prst="roundRect">
            <a:avLst>
              <a:gd name="adj" fmla="val 20000"/>
            </a:avLst>
          </a:prstGeom>
          <a:solidFill>
            <a:srgbClr val="E3F1D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0400" y="9140040"/>
            <a:ext cx="6199200" cy="831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10000"/>
              </a:lnSpc>
            </a:pPr>
            <a:r>
              <a:rPr sz="14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את הגדר אי אפשר תמיד להעלים – אבל אפשר לבחור מי אנחנו מולה.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גדר, כבשה ואיש עם בעיה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3F1D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BE8D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5A8F3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הכבשים מול הגדר ‏·‏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B3A22"/>
                </a:solidFill>
                <a:latin typeface="Secular One"/>
                <a:cs typeface="Secular One"/>
              </a:rPr>
              <a:t>כבשים שמנסות לעבור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2633400"/>
          </a:xfrm>
          <a:prstGeom prst="roundRect">
            <a:avLst>
              <a:gd name="adj" fmla="val 5167"/>
            </a:avLst>
          </a:prstGeom>
          <a:solidFill>
            <a:srgbClr val="FFFFFF"/>
          </a:solidFill>
          <a:ln w="22680">
            <a:solidFill>
              <a:srgbClr val="5A8F3C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6244560" y="1685880"/>
            <a:ext cx="725760" cy="72576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2" name="Picture 11" descr="emoji-c8f92466f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454" y="1823774"/>
            <a:ext cx="449971" cy="4499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4800" y="170100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5A8F3C"/>
                </a:solidFill>
                <a:latin typeface="Secular One"/>
                <a:cs typeface="Secular One"/>
              </a:rPr>
              <a:t>הסטנדרטית</a:t>
            </a:r>
          </a:p>
        </p:txBody>
      </p:sp>
      <p:pic>
        <p:nvPicPr>
          <p:cNvPr id="14" name="Picture 13" descr="cafe-m0-d18dcb4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00" y="1731240"/>
            <a:ext cx="1890000" cy="1421280"/>
          </a:xfrm>
          <a:prstGeom prst="round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661120" y="2094120"/>
            <a:ext cx="3432240" cy="20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"קפצה מעל הגדר" – בדרך הרגילה והמקובלת, לפי הכללים. שאלה: האם ללכת בדרך המקובלת תמיד עובד?</a:t>
            </a:r>
          </a:p>
          <a:p>
            <a:pPr rtl="1" algn="r">
              <a:lnSpc>
                <a:spcPct val="108000"/>
              </a:lnSpc>
            </a:pPr>
            <a:r>
              <a:rPr sz="1700" b="1" lang="he-IL">
                <a:solidFill>
                  <a:srgbClr val="5A8F3C"/>
                </a:solidFill>
                <a:latin typeface="Assistant SemiBold"/>
                <a:cs typeface="Assistant SemiBold"/>
              </a:rPr>
              <a:t>דוגמה: </a:t>
            </a:r>
            <a:r>
              <a:rPr sz="17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לומדים למבחן בדיוק לפי הסיכום של המורה – לפעמים זה מספיק, ולפעמים לא.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4349520"/>
            <a:ext cx="6652800" cy="2633400"/>
          </a:xfrm>
          <a:prstGeom prst="roundRect">
            <a:avLst>
              <a:gd name="adj" fmla="val 5167"/>
            </a:avLst>
          </a:prstGeom>
          <a:solidFill>
            <a:srgbClr val="FFFFFF"/>
          </a:solidFill>
          <a:ln w="2268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244560" y="4485600"/>
            <a:ext cx="725760" cy="72576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8" name="Picture 17" descr="emoji-13f9b96e8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454" y="4623494"/>
            <a:ext cx="449971" cy="44997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4800" y="450072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E8663D"/>
                </a:solidFill>
                <a:latin typeface="Secular One"/>
                <a:cs typeface="Secular One"/>
              </a:rPr>
              <a:t>הלוחמת</a:t>
            </a:r>
          </a:p>
        </p:txBody>
      </p:sp>
      <p:pic>
        <p:nvPicPr>
          <p:cNvPr id="20" name="Picture 19" descr="cafe-m1-d7a7d60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00" y="4530960"/>
            <a:ext cx="1890000" cy="1421280"/>
          </a:xfrm>
          <a:prstGeom prst="round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661120" y="4893840"/>
            <a:ext cx="3432240" cy="20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"נכנסה עם הראש בגדר" – מתעקשת ונלחמת בכל הכוח. שאלה: מתי ההשקעה לא מקדמת אותנו, אלא רק שוחקת?</a:t>
            </a:r>
          </a:p>
          <a:p>
            <a:pPr rtl="1" algn="r">
              <a:lnSpc>
                <a:spcPct val="108000"/>
              </a:lnSpc>
            </a:pPr>
            <a:r>
              <a:rPr sz="1700" b="1" lang="he-IL">
                <a:solidFill>
                  <a:srgbClr val="E8663D"/>
                </a:solidFill>
                <a:latin typeface="Assistant SemiBold"/>
                <a:cs typeface="Assistant SemiBold"/>
              </a:rPr>
              <a:t>דוגמה: </a:t>
            </a:r>
            <a:r>
              <a:rPr sz="17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ממשיכים להתווכח בקבוצת הכיתה עד חצות, גם כשברור שאף אחד לא ישתכנע.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7149240"/>
            <a:ext cx="6652800" cy="2633400"/>
          </a:xfrm>
          <a:prstGeom prst="roundRect">
            <a:avLst>
              <a:gd name="adj" fmla="val 5167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244560" y="7285320"/>
            <a:ext cx="725760" cy="72576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4" name="Picture 23" descr="emoji-af5bfd1a0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2454" y="7423214"/>
            <a:ext cx="449971" cy="44997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4800" y="730044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3E7CC9"/>
                </a:solidFill>
                <a:latin typeface="Secular One"/>
                <a:cs typeface="Secular One"/>
              </a:rPr>
              <a:t>הזוחלת</a:t>
            </a:r>
          </a:p>
        </p:txBody>
      </p:sp>
      <p:pic>
        <p:nvPicPr>
          <p:cNvPr id="26" name="Picture 25" descr="cafe-m2-a65c010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00" y="7330680"/>
            <a:ext cx="1890000" cy="1421280"/>
          </a:xfrm>
          <a:prstGeom prst="round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61120" y="7693560"/>
            <a:ext cx="3432240" cy="20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2B2A3A"/>
                </a:solidFill>
                <a:latin typeface="Assistant Medium"/>
                <a:cs typeface="Assistant Medium"/>
              </a:rPr>
              <a:t>"…או להידחף מלמטה": מוצאת דרך עוקפת מתחת לגדר. שאלה: איזה מחיר אנחנו מוכנים לשלם כדי להצליח?</a:t>
            </a:r>
          </a:p>
          <a:p>
            <a:pPr rtl="1" algn="r">
              <a:lnSpc>
                <a:spcPct val="108000"/>
              </a:lnSpc>
            </a:pPr>
            <a:r>
              <a:rPr sz="1700" b="1" lang="he-IL">
                <a:solidFill>
                  <a:srgbClr val="3E7CC9"/>
                </a:solidFill>
                <a:latin typeface="Assistant SemiBold"/>
                <a:cs typeface="Assistant SemiBold"/>
              </a:rPr>
              <a:t>דוגמה: </a:t>
            </a:r>
            <a:r>
              <a:rPr sz="17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מעתיקים שיעורי בית מחבר/ה: עברנו את הגדר – אבל לא למדנו כלום.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גדר, כבשה ואיש עם בעיה  ‏·‏  חוברת חוסן לתלמידים</a:t>
            </a:r>
          </a:p>
        </p:txBody>
      </p:sp>
      <p:sp>
        <p:nvSpPr>
          <p:cNvPr id="29" name="Oval 28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30" name="Ravit logo" descr="logo-24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3F1D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BE8D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5A8F3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הכבשים מול הגדר ‏·‏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B3A22"/>
                </a:solidFill>
                <a:latin typeface="Secular One"/>
                <a:cs typeface="Secular One"/>
              </a:rPr>
              <a:t>כבשים שמשלמות מחיר – או עוקפות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2633400"/>
          </a:xfrm>
          <a:prstGeom prst="roundRect">
            <a:avLst>
              <a:gd name="adj" fmla="val 5167"/>
            </a:avLst>
          </a:prstGeom>
          <a:solidFill>
            <a:srgbClr val="FFFFFF"/>
          </a:solidFill>
          <a:ln w="22680">
            <a:solidFill>
              <a:srgbClr val="F2A33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6244560" y="1685880"/>
            <a:ext cx="725760" cy="725760"/>
          </a:xfrm>
          <a:prstGeom prst="ellipse">
            <a:avLst/>
          </a:prstGeom>
          <a:solidFill>
            <a:srgbClr val="F2A33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2" name="Picture 11" descr="emoji-f0bcf12be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454" y="1823774"/>
            <a:ext cx="449971" cy="4499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4800" y="170100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F2A33A"/>
                </a:solidFill>
                <a:latin typeface="Secular One"/>
                <a:cs typeface="Secular One"/>
              </a:rPr>
              <a:t>המוותרת</a:t>
            </a:r>
          </a:p>
        </p:txBody>
      </p:sp>
      <p:pic>
        <p:nvPicPr>
          <p:cNvPr id="14" name="Picture 13" descr="cafe-m3-f95ce8c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00" y="1731240"/>
            <a:ext cx="1890000" cy="1421280"/>
          </a:xfrm>
          <a:prstGeom prst="round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661120" y="2094120"/>
            <a:ext cx="3432240" cy="20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"ויתרה על הצמר שלה" כדי לעבור בקלות – וקיוותה שלא קר בצד השני. שאלה: על מה אנחנו מוותרים למען הנוחות והשקט?</a:t>
            </a:r>
          </a:p>
          <a:p>
            <a:pPr rtl="1" algn="r">
              <a:lnSpc>
                <a:spcPct val="108000"/>
              </a:lnSpc>
            </a:pPr>
            <a:r>
              <a:rPr sz="1700" b="1" lang="he-IL">
                <a:solidFill>
                  <a:srgbClr val="F2A33A"/>
                </a:solidFill>
                <a:latin typeface="Assistant SemiBold"/>
                <a:cs typeface="Assistant SemiBold"/>
              </a:rPr>
              <a:t>דוגמה: </a:t>
            </a:r>
            <a:r>
              <a:rPr sz="17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מוותרים על החוג האהוב כדי להספיק הכול – ומגלים שחסר משהו שמחזק אותנו.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4349520"/>
            <a:ext cx="6652800" cy="2633400"/>
          </a:xfrm>
          <a:prstGeom prst="roundRect">
            <a:avLst>
              <a:gd name="adj" fmla="val 5167"/>
            </a:avLst>
          </a:prstGeom>
          <a:solidFill>
            <a:srgbClr val="FFFFFF"/>
          </a:solidFill>
          <a:ln w="22680">
            <a:solidFill>
              <a:srgbClr val="8A5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244560" y="4485600"/>
            <a:ext cx="725760" cy="72576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8" name="Picture 17" descr="emoji-7206f29e0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454" y="4623494"/>
            <a:ext cx="449971" cy="44997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4800" y="450072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8A5CC9"/>
                </a:solidFill>
                <a:latin typeface="Secular One"/>
                <a:cs typeface="Secular One"/>
              </a:rPr>
              <a:t>הפרוטקציה</a:t>
            </a:r>
          </a:p>
        </p:txBody>
      </p:sp>
      <p:pic>
        <p:nvPicPr>
          <p:cNvPr id="20" name="Picture 19" descr="cafe-m4-673a444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00" y="4530960"/>
            <a:ext cx="1890000" cy="1421280"/>
          </a:xfrm>
          <a:prstGeom prst="round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661120" y="4893840"/>
            <a:ext cx="3432240" cy="20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מולה "הגדר הנמיכה את עצמה בהכנעה" – והיא עוברת בלי מאמץ. שאלה: איך זה מרגיש כשאחרים עוקפים את הגדר בלי מאמץ?</a:t>
            </a:r>
          </a:p>
          <a:p>
            <a:pPr rtl="1" algn="r">
              <a:lnSpc>
                <a:spcPct val="108000"/>
              </a:lnSpc>
            </a:pPr>
            <a:r>
              <a:rPr sz="1700" b="1" lang="he-IL">
                <a:solidFill>
                  <a:srgbClr val="8A5CC9"/>
                </a:solidFill>
                <a:latin typeface="Assistant SemiBold"/>
                <a:cs typeface="Assistant SemiBold"/>
              </a:rPr>
              <a:t>דוגמה: </a:t>
            </a:r>
            <a:r>
              <a:rPr sz="17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מישהו קיבל דחייה למבחן רק כי הוא "מכיר את מי שצריך". מה זה עושה לשאר הכיתה?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7149240"/>
            <a:ext cx="6652800" cy="2633400"/>
          </a:xfrm>
          <a:prstGeom prst="roundRect">
            <a:avLst>
              <a:gd name="adj" fmla="val 5167"/>
            </a:avLst>
          </a:prstGeom>
          <a:solidFill>
            <a:srgbClr val="FFFFFF"/>
          </a:solidFill>
          <a:ln w="2268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244560" y="7285320"/>
            <a:ext cx="725760" cy="72576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4" name="Picture 23" descr="emoji-d9179ac98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2454" y="7423214"/>
            <a:ext cx="449971" cy="44997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4800" y="730044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D9468F"/>
                </a:solidFill>
                <a:latin typeface="Secular One"/>
                <a:cs typeface="Secular One"/>
              </a:rPr>
              <a:t>הדחיינית</a:t>
            </a:r>
          </a:p>
        </p:txBody>
      </p:sp>
      <p:pic>
        <p:nvPicPr>
          <p:cNvPr id="26" name="Picture 25" descr="cafe-m5-5098ec6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00" y="7330680"/>
            <a:ext cx="1890000" cy="1421280"/>
          </a:xfrm>
          <a:prstGeom prst="round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61120" y="7693560"/>
            <a:ext cx="3432240" cy="20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"ניסתה לדחוף את הגדר רחוק ככל האפשר". שאלה: האם דחיית הבעיה גורמת לה להיעלם – או רק מגדילה אותה בחושך?</a:t>
            </a:r>
          </a:p>
          <a:p>
            <a:pPr rtl="1" algn="r">
              <a:lnSpc>
                <a:spcPct val="108000"/>
              </a:lnSpc>
            </a:pPr>
            <a:r>
              <a:rPr sz="1700" b="1" lang="he-IL">
                <a:solidFill>
                  <a:srgbClr val="D9468F"/>
                </a:solidFill>
                <a:latin typeface="Assistant SemiBold"/>
                <a:cs typeface="Assistant SemiBold"/>
              </a:rPr>
              <a:t>דוגמה: </a:t>
            </a:r>
            <a:r>
              <a:rPr sz="17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"אתחיל את העבודה מחר…" – ועכשיו נשאר רק לילה אחד עד ההגשה.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גדר, כבשה ואיש עם בעיה  ‏·‏  חוברת חוסן לתלמידים</a:t>
            </a:r>
          </a:p>
        </p:txBody>
      </p:sp>
      <p:sp>
        <p:nvSpPr>
          <p:cNvPr id="29" name="Oval 28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30" name="Ravit logo" descr="logo-24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3F1D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BE8D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5A8F3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הכבשים מול הגדר ‏·‏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B3A22"/>
                </a:solidFill>
                <a:latin typeface="Secular One"/>
                <a:cs typeface="Secular One"/>
              </a:rPr>
              <a:t>לחשוב – ולעבור ביחד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3504284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22680">
            <a:solidFill>
              <a:srgbClr val="5A8F3C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6244560" y="1685880"/>
            <a:ext cx="725760" cy="72576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2" name="Picture 11" descr="emoji-a8c93a2ce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454" y="1823774"/>
            <a:ext cx="449971" cy="4499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4800" y="170100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5A8F3C"/>
                </a:solidFill>
                <a:latin typeface="Secular One"/>
                <a:cs typeface="Secular One"/>
              </a:rPr>
              <a:t>החושבת</a:t>
            </a:r>
          </a:p>
        </p:txBody>
      </p:sp>
      <p:pic>
        <p:nvPicPr>
          <p:cNvPr id="14" name="Picture 13" descr="cafe-m6-9a3b6a7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00" y="1731240"/>
            <a:ext cx="1890000" cy="1421280"/>
          </a:xfrm>
          <a:prstGeom prst="round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661120" y="2094120"/>
            <a:ext cx="3432240" cy="28994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מתמודדת דרך השכל: מחשבת, מתכננת ואוספת מידע. שאלה: כשהמציאות משתנה, האם תכנון הוא עוגן – או אשליה של שליטה?</a:t>
            </a:r>
          </a:p>
          <a:p>
            <a:pPr rtl="1" algn="r">
              <a:lnSpc>
                <a:spcPct val="108000"/>
              </a:lnSpc>
            </a:pPr>
            <a:r>
              <a:rPr sz="1950" b="1" lang="he-IL">
                <a:solidFill>
                  <a:srgbClr val="5A8F3C"/>
                </a:solidFill>
                <a:latin typeface="Assistant SemiBold"/>
                <a:cs typeface="Assistant SemiBold"/>
              </a:rPr>
              <a:t>דוגמה: </a:t>
            </a: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נועה בונה לוח למידה מדויק לשבוע המבחנים – ואז אזעקות משנות הכול, וצריך לתכנן מחדש.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5220404"/>
            <a:ext cx="6652800" cy="3504284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2268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244560" y="5356484"/>
            <a:ext cx="725760" cy="72576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8" name="Picture 17" descr="emoji-d182e59f6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454" y="5494378"/>
            <a:ext cx="449971" cy="44997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4800" y="5371604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E8663D"/>
                </a:solidFill>
                <a:latin typeface="Secular One"/>
                <a:cs typeface="Secular One"/>
              </a:rPr>
              <a:t>כוחה של קבוצה</a:t>
            </a:r>
          </a:p>
        </p:txBody>
      </p:sp>
      <p:pic>
        <p:nvPicPr>
          <p:cNvPr id="20" name="Picture 19" descr="cafe-m7-ff16e9cf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00" y="5401844"/>
            <a:ext cx="1890000" cy="1421280"/>
          </a:xfrm>
          <a:prstGeom prst="round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661120" y="5764724"/>
            <a:ext cx="3432240" cy="28994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"טיפסו אחת על השנייה ועזרו זו לזו לעבור". במציאות מאתגרת "ביחד" זה לא רק נעים – לפעמים זו הדרך היחידה לעבור. ערבות הדדית מנצחת בדידות.</a:t>
            </a:r>
          </a:p>
          <a:p>
            <a:pPr rtl="1" algn="r">
              <a:lnSpc>
                <a:spcPct val="108000"/>
              </a:lnSpc>
            </a:pPr>
            <a:r>
              <a:rPr sz="1950" b="1" lang="he-IL">
                <a:solidFill>
                  <a:srgbClr val="E8663D"/>
                </a:solidFill>
                <a:latin typeface="Assistant SemiBold"/>
                <a:cs typeface="Assistant SemiBold"/>
              </a:rPr>
              <a:t>דוגמה: </a:t>
            </a: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קבוצת למידה לפני מבחן קשה: כל אחד מסביר לשאר נושא אחד – וכולם עוברים.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גדר, כבשה ואיש עם בעיה  ‏·‏  חוברת חוסן לתלמידים</a:t>
            </a:r>
          </a:p>
        </p:txBody>
      </p:sp>
      <p:sp>
        <p:nvSpPr>
          <p:cNvPr id="23" name="Oval 22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24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3F1D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BE8D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5A8F3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הכבשים מול הגדר ‏·‏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B3A22"/>
                </a:solidFill>
                <a:latin typeface="Secular One"/>
                <a:cs typeface="Secular One"/>
              </a:rPr>
              <a:t>סוף הסיפור: שתי דרכים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3504284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6244560" y="1685880"/>
            <a:ext cx="725760" cy="72576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2" name="Picture 11" descr="emoji-069dc978c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454" y="1823774"/>
            <a:ext cx="449971" cy="4499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4800" y="170100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3E7CC9"/>
                </a:solidFill>
                <a:latin typeface="Secular One"/>
                <a:cs typeface="Secular One"/>
              </a:rPr>
              <a:t>המפץ הגדול</a:t>
            </a:r>
          </a:p>
        </p:txBody>
      </p:sp>
      <p:pic>
        <p:nvPicPr>
          <p:cNvPr id="14" name="Picture 13" descr="cafe-m8-c9d5f3c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00" y="1731240"/>
            <a:ext cx="1890000" cy="1421280"/>
          </a:xfrm>
          <a:prstGeom prst="round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661120" y="2094120"/>
            <a:ext cx="3432240" cy="28994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כשהסבלנות נגמרת: "לכבשים נמאס לחכות – הן פשוט רמסו את הגדר". פתרון בכוח נותן הקלה לרגע. אבל האיש עדיין לא נרדם – הבעיה שבפנים נשארה.</a:t>
            </a:r>
          </a:p>
          <a:p>
            <a:pPr rtl="1" algn="r">
              <a:lnSpc>
                <a:spcPct val="108000"/>
              </a:lnSpc>
            </a:pPr>
            <a:r>
              <a:rPr sz="1950" b="1" lang="he-IL">
                <a:solidFill>
                  <a:srgbClr val="3E7CC9"/>
                </a:solidFill>
                <a:latin typeface="Assistant SemiBold"/>
                <a:cs typeface="Assistant SemiBold"/>
              </a:rPr>
              <a:t>דוגמה: </a:t>
            </a: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מתפרצים על ההורים כדי "לגמור עם זה" – לרגע זה משחרר, אבל הבעיה נשארת.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5220404"/>
            <a:ext cx="6652800" cy="3781669"/>
          </a:xfrm>
          <a:prstGeom prst="roundRect">
            <a:avLst>
              <a:gd name="adj" fmla="val 3598"/>
            </a:avLst>
          </a:prstGeom>
          <a:solidFill>
            <a:srgbClr val="FFFFFF"/>
          </a:solidFill>
          <a:ln w="22680">
            <a:solidFill>
              <a:srgbClr val="F2A33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244560" y="5356484"/>
            <a:ext cx="725760" cy="725760"/>
          </a:xfrm>
          <a:prstGeom prst="ellipse">
            <a:avLst/>
          </a:prstGeom>
          <a:solidFill>
            <a:srgbClr val="F2A33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8" name="Picture 17" descr="emoji-a6950b960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454" y="5494378"/>
            <a:ext cx="449971" cy="44997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4800" y="5371604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F2A33A"/>
                </a:solidFill>
                <a:latin typeface="Secular One"/>
                <a:cs typeface="Secular One"/>
              </a:rPr>
              <a:t>התפנית: הצעד הקטן אחורה</a:t>
            </a:r>
          </a:p>
        </p:txBody>
      </p:sp>
      <p:pic>
        <p:nvPicPr>
          <p:cNvPr id="20" name="Picture 19" descr="cafe-m9-0d2d8d0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00" y="5401844"/>
            <a:ext cx="1890000" cy="1421280"/>
          </a:xfrm>
          <a:prstGeom prst="round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661120" y="5764724"/>
            <a:ext cx="3432240" cy="317686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חוסן אומר לפעמים להפסיק להילחם, להתנתק מהמסכים ומהרעש, ולקחת צעד אחורה. רק אז מבינים שהגדר היא כלי – ולא קיר שמגדיר את כל החדר.</a:t>
            </a:r>
          </a:p>
          <a:p>
            <a:pPr rtl="1" algn="r">
              <a:lnSpc>
                <a:spcPct val="108000"/>
              </a:lnSpc>
            </a:pPr>
            <a:r>
              <a:rPr sz="1950" b="1" lang="he-IL">
                <a:solidFill>
                  <a:srgbClr val="F2A33A"/>
                </a:solidFill>
                <a:latin typeface="Assistant SemiBold"/>
                <a:cs typeface="Assistant SemiBold"/>
              </a:rPr>
              <a:t>דוגמה: </a:t>
            </a: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דני מניח את הטלפון ויוצא להליכה קצרה – ופתאום רואה פתרון פשוט: לבקש עזרה מהמורה.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גדר, כבשה ואיש עם בעיה  ‏·‏  חוברת חוסן לתלמידים</a:t>
            </a:r>
          </a:p>
        </p:txBody>
      </p:sp>
      <p:sp>
        <p:nvSpPr>
          <p:cNvPr id="23" name="Oval 22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4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3F1D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BE8D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5A8F3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קפה דילמה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B3A22"/>
                </a:solidFill>
                <a:latin typeface="Secular One"/>
                <a:cs typeface="Secular One"/>
              </a:rPr>
              <a:t>אין כבשה נכונה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בוחרים שאלה אחת ומשתפים בזוגות: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1920240"/>
            <a:ext cx="6773760" cy="238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cafe-x7-c0ebf64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980720"/>
            <a:ext cx="6652800" cy="2268000"/>
          </a:xfrm>
          <a:prstGeom prst="round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53600" y="447552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5A8F3C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607440" y="4914000"/>
            <a:ext cx="378000" cy="37800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40" y="447552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5A8F3C"/>
                </a:solidFill>
                <a:latin typeface="Secular One"/>
                <a:cs typeface="Secular One"/>
              </a:rPr>
              <a:t>הגדר שלי: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איזו "גדר" יש לי עכשיו – בלימודים, בחברה או בבית?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585144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607440" y="6289920"/>
            <a:ext cx="378000" cy="37800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40" y="585144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E8663D"/>
                </a:solidFill>
                <a:latin typeface="Secular One"/>
                <a:cs typeface="Secular One"/>
              </a:rPr>
              <a:t>הכבשה שלי: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איזו כבשה אני בדרך כלל? מה היתרון של הדרך שלי, ומה המחיר?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722736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607440" y="7665840"/>
            <a:ext cx="378000" cy="37800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40" y="722736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7CC9"/>
                </a:solidFill>
                <a:latin typeface="Secular One"/>
                <a:cs typeface="Secular One"/>
              </a:rPr>
              <a:t>צעד אחורה: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מתי "צעד אחורה" הרגיש לי כמו התקדמות אמיתית?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0328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F2A33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607440" y="9041760"/>
            <a:ext cx="378000" cy="378000"/>
          </a:xfrm>
          <a:prstGeom prst="ellipse">
            <a:avLst/>
          </a:prstGeom>
          <a:solidFill>
            <a:srgbClr val="F2A33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040" y="860328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F2A33A"/>
                </a:solidFill>
                <a:latin typeface="Secular One"/>
                <a:cs typeface="Secular One"/>
              </a:rPr>
              <a:t>מחר בבוקר: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איזו כבשה אני בוחר/ת להיות מחר? הגדר היא רק גדר – הפתרון נמצא בפנים.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גדר, כבשה ואיש עם בעיה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3F1D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BE8D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5A8F3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B3A22"/>
                </a:solidFill>
                <a:latin typeface="Secular One"/>
                <a:cs typeface="Secular One"/>
              </a:rPr>
              <a:t>נועה מול הגדר של המבחן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2B3A2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cafe-p0-1fb2927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5A8F3C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7656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2B3A22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05216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מבחן במתמטיקה בעוד שבוע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608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אחרי שבועות של אזעקות, נועה מגלה שיש לה פערים גדולים בחומר.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2B3A2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7" name="Picture 16" descr="cafe-p1-48f1fdb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5A8F3C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55944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2B3A22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3504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אני אלמד הכול הלילה!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96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קודם היא כמו הלוחמת – ואחר כך כמו הדחיינית. שתי הדרכים רק מתישות.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2B3A2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3" name="Picture 22" descr="cafe-p2-ef3be78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5A8F3C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2B3A22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בוא נלמד יחד?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כוחה של קבוצה: היא ודני מחליטים ללמוד ביחד ולהסביר זה לזה.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2B3A2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9" name="Picture 28" descr="cafe-p3-d5204bb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5A8F3C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2B3A22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צעד צעד – אני מצליחה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צעד אחורה: היא מחלקת את החומר לחלקים קטנים, ושואלת את המורה.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גדר, כבשה ואיש עם בעיה  ‏·‏  חוברת חוסן לתלמידים</a:t>
            </a:r>
          </a:p>
        </p:txBody>
      </p:sp>
      <p:sp>
        <p:nvSpPr>
          <p:cNvPr id="35" name="Oval 3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36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5A8F3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B3A22"/>
                </a:solidFill>
                <a:latin typeface="Secular One"/>
                <a:cs typeface="Secular One"/>
              </a:rPr>
              <a:t>תורכם: הכבשה שלי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עונים לבד, בכתב. אין כבשה "נכונה".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"גדר" שאני מתמודד/ת איתה עכשיו: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3600" y="28425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773760" y="3205440"/>
            <a:ext cx="332640" cy="33264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32205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איזו כבשה אני בדרך כלל מולה? למה?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3600" y="39009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53600" y="42336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773760" y="4596480"/>
            <a:ext cx="332640" cy="33264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600" y="46116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מה המחיר של הדרך שלי – ומה היתרון שלה?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53600" y="52920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53600" y="56246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773760" y="5987520"/>
            <a:ext cx="332640" cy="332640"/>
          </a:xfrm>
          <a:prstGeom prst="ellipse">
            <a:avLst/>
          </a:prstGeom>
          <a:solidFill>
            <a:srgbClr val="F2A33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600264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מי יכול לעזור לי לעבור – "כוחה של קבוצה"?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3600" y="66830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6773760" y="7045920"/>
            <a:ext cx="332640" cy="33264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706104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מה יהיה "הצעד הקטן אחורה" שלי?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453600" y="77414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גדר, כבשה ואיש עם בעיה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9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3F1D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BE8D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5A8F3C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B3A22"/>
                </a:solidFill>
                <a:latin typeface="Secular One"/>
                <a:cs typeface="Secular One"/>
              </a:rPr>
              <a:t>הכבשים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838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5A8F3C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43920" y="1821960"/>
            <a:ext cx="535680" cy="53568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3" name="Picture 12" descr="emoji-c8f92466f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699" y="1923739"/>
            <a:ext cx="332122" cy="33212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6000" y="17766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5A8F3C"/>
                </a:solidFill>
                <a:latin typeface="Secular One"/>
                <a:cs typeface="Secular One"/>
              </a:rPr>
              <a:t>הסטנדרטית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בדרך המקובלת, לפי הכללים</a:t>
            </a:r>
          </a:p>
        </p:txBody>
      </p:sp>
      <p:sp>
        <p:nvSpPr>
          <p:cNvPr id="15" name="Oval 14"/>
          <p:cNvSpPr/>
          <p:nvPr/>
        </p:nvSpPr>
        <p:spPr>
          <a:xfrm>
            <a:off x="6343920" y="2448360"/>
            <a:ext cx="535680" cy="53568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6" name="Picture 15" descr="emoji-13f9b96e8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5699" y="2550139"/>
            <a:ext cx="332122" cy="33212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56000" y="24030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E8663D"/>
                </a:solidFill>
                <a:latin typeface="Secular One"/>
                <a:cs typeface="Secular One"/>
              </a:rPr>
              <a:t>הלוחמת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בכוח, עם הראש בגדר</a:t>
            </a:r>
          </a:p>
        </p:txBody>
      </p:sp>
      <p:sp>
        <p:nvSpPr>
          <p:cNvPr id="18" name="Oval 17"/>
          <p:cNvSpPr/>
          <p:nvPr/>
        </p:nvSpPr>
        <p:spPr>
          <a:xfrm>
            <a:off x="6343920" y="3074760"/>
            <a:ext cx="535680" cy="53568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9" name="Picture 18" descr="emoji-d9179ac98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699" y="3176539"/>
            <a:ext cx="332122" cy="33212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56000" y="30294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3E7CC9"/>
                </a:solidFill>
                <a:latin typeface="Secular One"/>
                <a:cs typeface="Secular One"/>
              </a:rPr>
              <a:t>הדחיינית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דוחה – והבעיה רק גדלה</a:t>
            </a:r>
          </a:p>
        </p:txBody>
      </p:sp>
      <p:sp>
        <p:nvSpPr>
          <p:cNvPr id="21" name="Oval 20"/>
          <p:cNvSpPr/>
          <p:nvPr/>
        </p:nvSpPr>
        <p:spPr>
          <a:xfrm>
            <a:off x="6343920" y="3701160"/>
            <a:ext cx="535680" cy="535680"/>
          </a:xfrm>
          <a:prstGeom prst="ellipse">
            <a:avLst/>
          </a:prstGeom>
          <a:solidFill>
            <a:srgbClr val="F2A33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2" name="Picture 21" descr="emoji-a8c93a2ce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5699" y="3802939"/>
            <a:ext cx="332122" cy="33212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56000" y="36558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F2A33A"/>
                </a:solidFill>
                <a:latin typeface="Secular One"/>
                <a:cs typeface="Secular One"/>
              </a:rPr>
              <a:t>החושבת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מתכננת, ומתכננת מחדש</a:t>
            </a:r>
          </a:p>
        </p:txBody>
      </p:sp>
      <p:sp>
        <p:nvSpPr>
          <p:cNvPr id="24" name="Oval 23"/>
          <p:cNvSpPr/>
          <p:nvPr/>
        </p:nvSpPr>
        <p:spPr>
          <a:xfrm>
            <a:off x="6343920" y="4327560"/>
            <a:ext cx="535680" cy="53568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5" name="Picture 24" descr="emoji-d182e59f6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5699" y="4429339"/>
            <a:ext cx="332122" cy="33212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56000" y="42822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8A5CC9"/>
                </a:solidFill>
                <a:latin typeface="Secular One"/>
                <a:cs typeface="Secular One"/>
              </a:rPr>
              <a:t>כוחה של קבוצה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עוזרים זה לזה לעבור</a:t>
            </a:r>
          </a:p>
        </p:txBody>
      </p:sp>
      <p:sp>
        <p:nvSpPr>
          <p:cNvPr id="27" name="Oval 26"/>
          <p:cNvSpPr/>
          <p:nvPr/>
        </p:nvSpPr>
        <p:spPr>
          <a:xfrm>
            <a:off x="6343920" y="4953960"/>
            <a:ext cx="535680" cy="53568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8" name="Picture 27" descr="emoji-069dc978c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5699" y="5055739"/>
            <a:ext cx="332122" cy="33212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56000" y="49086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D9468F"/>
                </a:solidFill>
                <a:latin typeface="Secular One"/>
                <a:cs typeface="Secular One"/>
              </a:rPr>
              <a:t>המפץ הגדול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פתרון בכוח – הבעיה בפנים נשארת</a:t>
            </a:r>
          </a:p>
        </p:txBody>
      </p:sp>
      <p:sp>
        <p:nvSpPr>
          <p:cNvPr id="30" name="Oval 29"/>
          <p:cNvSpPr/>
          <p:nvPr/>
        </p:nvSpPr>
        <p:spPr>
          <a:xfrm>
            <a:off x="6343920" y="5580360"/>
            <a:ext cx="535680" cy="535680"/>
          </a:xfrm>
          <a:prstGeom prst="ellipse">
            <a:avLst/>
          </a:prstGeom>
          <a:solidFill>
            <a:srgbClr val="5A8F3C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31" name="Picture 30" descr="emoji-a6950b960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5699" y="5682139"/>
            <a:ext cx="332122" cy="33212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56000" y="5535000"/>
            <a:ext cx="5134320" cy="62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5A8F3C"/>
                </a:solidFill>
                <a:latin typeface="Secular One"/>
                <a:cs typeface="Secular One"/>
              </a:rPr>
              <a:t>הצעד אחורה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עוצרים, מתנתקים, ורואים אחרת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3600" y="65847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5A8F3C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הגדר היא רק גדר. הפתרון תמיד נמצא בפנים.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53600" y="72349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2B3A2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5" name="Heart 34"/>
          <p:cNvSpPr/>
          <p:nvPr/>
        </p:nvSpPr>
        <p:spPr>
          <a:xfrm>
            <a:off x="5533920" y="74163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80400" y="73407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0400" y="77641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 למחנך/ת, להורים או לכל מבוגר שאתם סומכים עליו. לבקש עזרה זה סימן לחוזק.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בעקבות הספר "גדר, כבשה ואיש עם בעיה" מאת יעל בירן ‏·‏ על פי מצגות של רוית ראש בן ישי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2B3A22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40" name="Ravit logo" descr="logo-24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גדר, כבשה ואיש עם בעיה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